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2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Gill Sans MT" panose="020B0502020104020203" pitchFamily="34" charset="0"/>
      <p:regular r:id="rId14"/>
      <p:bold r:id="rId15"/>
      <p:italic r:id="rId16"/>
      <p:boldItalic r:id="rId17"/>
    </p:embeddedFont>
    <p:embeddedFont>
      <p:font typeface="Source Sans 3" panose="020B0604020202020204" charset="0"/>
      <p:regular r:id="rId18"/>
    </p:embeddedFont>
    <p:embeddedFont>
      <p:font typeface="Source Serif 4 Semi Bold" panose="020B0604020202020204" charset="0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42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920240" y="2864093"/>
            <a:ext cx="10789920" cy="197510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456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4233" y="5223053"/>
            <a:ext cx="8161934" cy="1487873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59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92935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83734" y="1124712"/>
            <a:ext cx="1558330" cy="59801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7364" y="1124712"/>
            <a:ext cx="7438187" cy="59801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9368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215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30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289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7887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6956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0307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794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413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6430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3425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387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972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920240" y="2864093"/>
            <a:ext cx="10789920" cy="197510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456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4233" y="5222958"/>
            <a:ext cx="8161934" cy="1518098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66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8295" y="3165653"/>
            <a:ext cx="5126125" cy="37223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05979" y="3165653"/>
            <a:ext cx="5124296" cy="37223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11/22/2025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859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0123" y="2776120"/>
            <a:ext cx="5124298" cy="844904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280" b="0" cap="all" spc="12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00123" y="3771900"/>
            <a:ext cx="5124298" cy="3116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05979" y="3771900"/>
            <a:ext cx="5104181" cy="311613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05979" y="2776120"/>
            <a:ext cx="5124298" cy="844904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280" b="0" cap="all" spc="12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25161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205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53944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73152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965607" y="2692594"/>
            <a:ext cx="5383987" cy="1369796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64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3296" y="965607"/>
            <a:ext cx="5779008" cy="6298387"/>
          </a:xfrm>
        </p:spPr>
        <p:txBody>
          <a:bodyPr>
            <a:normAutofit/>
          </a:bodyPr>
          <a:lstStyle>
            <a:lvl1pPr>
              <a:defRPr sz="2280">
                <a:solidFill>
                  <a:schemeClr val="tx1"/>
                </a:solidFill>
              </a:defRPr>
            </a:lvl1pPr>
            <a:lvl2pPr>
              <a:defRPr sz="1920">
                <a:solidFill>
                  <a:schemeClr val="tx1"/>
                </a:solidFill>
              </a:defRPr>
            </a:lvl2pPr>
            <a:lvl3pPr>
              <a:defRPr sz="1920">
                <a:solidFill>
                  <a:schemeClr val="tx1"/>
                </a:solidFill>
              </a:defRPr>
            </a:lvl3pPr>
            <a:lvl4pPr>
              <a:defRPr sz="1920">
                <a:solidFill>
                  <a:schemeClr val="tx1"/>
                </a:solidFill>
              </a:defRPr>
            </a:lvl4pPr>
            <a:lvl5pPr>
              <a:defRPr sz="1920">
                <a:solidFill>
                  <a:schemeClr val="tx1"/>
                </a:solidFill>
              </a:defRPr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8682" y="4259902"/>
            <a:ext cx="4553712" cy="2632843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11/22/2025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965607" y="7483450"/>
            <a:ext cx="6149756" cy="384048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5958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7315199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970227" y="2692594"/>
            <a:ext cx="5393998" cy="1361568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64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15200" y="0"/>
            <a:ext cx="7322516" cy="82296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84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8682" y="4259902"/>
            <a:ext cx="4553712" cy="2632844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11/22/2025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965607" y="7483450"/>
            <a:ext cx="6149756" cy="384048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8724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677363" y="1157630"/>
            <a:ext cx="9275674" cy="14264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7363" y="3165653"/>
            <a:ext cx="9275674" cy="3722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5715" y="7486579"/>
            <a:ext cx="3304495" cy="388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1" y="7483450"/>
            <a:ext cx="7081427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0706" y="7461504"/>
            <a:ext cx="438912" cy="438912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32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54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3360" kern="1200" cap="all" spc="24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4864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2296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9728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37160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75436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1781176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25933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94060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Technosky Solar System Admin Panel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44365"/>
            <a:ext cx="7468553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 Digital Solution for Solar Business Management</a:t>
            </a:r>
            <a:endParaRPr lang="en-US" sz="2650"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303" y="561856"/>
            <a:ext cx="2397681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Path Forward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713303" y="942975"/>
            <a:ext cx="5113020" cy="599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Future Enhancements</a:t>
            </a:r>
            <a:endParaRPr lang="en-US" sz="3750" dirty="0"/>
          </a:p>
        </p:txBody>
      </p:sp>
      <p:sp>
        <p:nvSpPr>
          <p:cNvPr id="4" name="Shape 2"/>
          <p:cNvSpPr/>
          <p:nvPr/>
        </p:nvSpPr>
        <p:spPr>
          <a:xfrm>
            <a:off x="3188970" y="1848088"/>
            <a:ext cx="1650444" cy="1215509"/>
          </a:xfrm>
          <a:prstGeom prst="roundRect">
            <a:avLst>
              <a:gd name="adj" fmla="val 704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0841" y="2312432"/>
            <a:ext cx="286583" cy="28658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043130" y="2051804"/>
            <a:ext cx="3569613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Automation &amp; Monitoring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5043130" y="2533769"/>
            <a:ext cx="7841694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automated testing, activity logs, and comprehensive audit trails for transparency.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941213" y="3054072"/>
            <a:ext cx="8874085" cy="11430"/>
          </a:xfrm>
          <a:prstGeom prst="roundRect">
            <a:avLst>
              <a:gd name="adj" fmla="val 74888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2363748" y="3165396"/>
            <a:ext cx="3300889" cy="1215509"/>
          </a:xfrm>
          <a:prstGeom prst="roundRect">
            <a:avLst>
              <a:gd name="adj" fmla="val 704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0841" y="3629739"/>
            <a:ext cx="286583" cy="28658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868353" y="3369112"/>
            <a:ext cx="2877145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API &amp; Integration</a:t>
            </a:r>
            <a:endParaRPr lang="en-US" sz="2250" dirty="0"/>
          </a:p>
        </p:txBody>
      </p:sp>
      <p:sp>
        <p:nvSpPr>
          <p:cNvPr id="12" name="Text 8"/>
          <p:cNvSpPr/>
          <p:nvPr/>
        </p:nvSpPr>
        <p:spPr>
          <a:xfrm>
            <a:off x="5868353" y="3851077"/>
            <a:ext cx="7571184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REST APIs to enable mobile app compatibility and modern frontend integrations.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5766435" y="4371380"/>
            <a:ext cx="8048863" cy="11430"/>
          </a:xfrm>
          <a:prstGeom prst="roundRect">
            <a:avLst>
              <a:gd name="adj" fmla="val 74888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1538526" y="4482703"/>
            <a:ext cx="4951333" cy="1541621"/>
          </a:xfrm>
          <a:prstGeom prst="roundRect">
            <a:avLst>
              <a:gd name="adj" fmla="val 555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0841" y="5110163"/>
            <a:ext cx="286583" cy="28658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693575" y="4686419"/>
            <a:ext cx="3038594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Advanced Framework</a:t>
            </a:r>
            <a:endParaRPr lang="en-US" sz="2250" dirty="0"/>
          </a:p>
        </p:txBody>
      </p:sp>
      <p:sp>
        <p:nvSpPr>
          <p:cNvPr id="17" name="Text 12"/>
          <p:cNvSpPr/>
          <p:nvPr/>
        </p:nvSpPr>
        <p:spPr>
          <a:xfrm>
            <a:off x="6693575" y="5168384"/>
            <a:ext cx="7019806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Migrate to Laravel or Symfony for a more structured, feature-rich, and scalable architecture.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6591657" y="6014799"/>
            <a:ext cx="7223641" cy="11430"/>
          </a:xfrm>
          <a:prstGeom prst="roundRect">
            <a:avLst>
              <a:gd name="adj" fmla="val 74888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713303" y="6126123"/>
            <a:ext cx="6601897" cy="1541621"/>
          </a:xfrm>
          <a:prstGeom prst="roundRect">
            <a:avLst>
              <a:gd name="adj" fmla="val 555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70960" y="6753582"/>
            <a:ext cx="286583" cy="28658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18916" y="6329839"/>
            <a:ext cx="2877145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Enhanced Security</a:t>
            </a:r>
            <a:endParaRPr lang="en-US" sz="2250" dirty="0"/>
          </a:p>
        </p:txBody>
      </p:sp>
      <p:sp>
        <p:nvSpPr>
          <p:cNvPr id="22" name="Text 16"/>
          <p:cNvSpPr/>
          <p:nvPr/>
        </p:nvSpPr>
        <p:spPr>
          <a:xfrm>
            <a:off x="7518916" y="6811804"/>
            <a:ext cx="6194465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robust password hashing and Role-Based Access Control (RBAC) for data protection.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81288" y="614243"/>
            <a:ext cx="13067824" cy="1969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0"/>
              </a:lnSpc>
              <a:buNone/>
            </a:pPr>
            <a:r>
              <a:rPr lang="en-US" sz="12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    </a:t>
            </a:r>
            <a:endParaRPr lang="en-US" sz="12400" dirty="0"/>
          </a:p>
        </p:txBody>
      </p:sp>
      <p:sp>
        <p:nvSpPr>
          <p:cNvPr id="5" name="Text 2"/>
          <p:cNvSpPr/>
          <p:nvPr/>
        </p:nvSpPr>
        <p:spPr>
          <a:xfrm>
            <a:off x="781288" y="2918936"/>
            <a:ext cx="13067824" cy="1969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0"/>
              </a:lnSpc>
              <a:buNone/>
            </a:pPr>
            <a:r>
              <a:rPr lang="en-US" sz="12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   Thank You!</a:t>
            </a:r>
            <a:endParaRPr lang="en-US" sz="12400" dirty="0"/>
          </a:p>
        </p:txBody>
      </p:sp>
      <p:sp>
        <p:nvSpPr>
          <p:cNvPr id="6" name="Text 3"/>
          <p:cNvSpPr/>
          <p:nvPr/>
        </p:nvSpPr>
        <p:spPr>
          <a:xfrm>
            <a:off x="781288" y="5223629"/>
            <a:ext cx="3151823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781288" y="5952292"/>
            <a:ext cx="13067824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81288" y="6649879"/>
            <a:ext cx="13067824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1288" y="7258169"/>
            <a:ext cx="13067824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295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2277189"/>
            <a:ext cx="1111698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Breaking Free from Manual Management</a:t>
            </a:r>
            <a:endParaRPr lang="en-US" sz="4400" dirty="0"/>
          </a:p>
        </p:txBody>
      </p:sp>
      <p:sp>
        <p:nvSpPr>
          <p:cNvPr id="4" name="Shape 2"/>
          <p:cNvSpPr/>
          <p:nvPr/>
        </p:nvSpPr>
        <p:spPr>
          <a:xfrm>
            <a:off x="837724" y="3340179"/>
            <a:ext cx="4158734" cy="3059906"/>
          </a:xfrm>
          <a:prstGeom prst="roundRect">
            <a:avLst>
              <a:gd name="adj" fmla="val 478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07244" y="3340179"/>
            <a:ext cx="121920" cy="3059906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198959" y="360997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Disjointed Data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198959" y="4175879"/>
            <a:ext cx="35277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Client information, billing details, and inventory managed across </a:t>
            </a:r>
            <a:r>
              <a:rPr lang="en-US" sz="1850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Excel sheets, WhatsApp, and fragmented notes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3340179"/>
            <a:ext cx="4158734" cy="3059906"/>
          </a:xfrm>
          <a:prstGeom prst="roundRect">
            <a:avLst>
              <a:gd name="adj" fmla="val 478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5205293" y="3340179"/>
            <a:ext cx="121920" cy="3059906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597009" y="3609975"/>
            <a:ext cx="3527703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Operational Inefficiencies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597009" y="4598194"/>
            <a:ext cx="35277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Prone to </a:t>
            </a:r>
            <a:r>
              <a:rPr lang="en-US" sz="1850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loss, delays, and confusion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regarding material usage and stock levels, hindering workflow.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3340179"/>
            <a:ext cx="4158853" cy="3059906"/>
          </a:xfrm>
          <a:prstGeom prst="roundRect">
            <a:avLst>
              <a:gd name="adj" fmla="val 478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9603343" y="3340179"/>
            <a:ext cx="121920" cy="3059906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995059" y="360997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Hindered Growth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9995059" y="4175879"/>
            <a:ext cx="352782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cumbersome nature of manual processes directly impacted the business’s ability to </a:t>
            </a:r>
            <a:r>
              <a:rPr lang="en-US" sz="1850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scale and grow efficiently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427101"/>
            <a:ext cx="106664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Our Solution: A Centralized Digital Hub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196697" y="5759291"/>
            <a:ext cx="12595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Introducing the Technosky Solar System Admin Panel – a lightweight, PHP-based web application designed to consolidate all operations into one secure and intuitive system.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490091"/>
            <a:ext cx="30480" cy="1304449"/>
          </a:xfrm>
          <a:prstGeom prst="rect">
            <a:avLst/>
          </a:prstGeom>
          <a:solidFill>
            <a:srgbClr val="BE49D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798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Vision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1427559"/>
            <a:ext cx="106776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Objectives for Seamless Operations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37724" y="2490549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01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2866906"/>
            <a:ext cx="4158734" cy="30480"/>
          </a:xfrm>
          <a:prstGeom prst="rect">
            <a:avLst/>
          </a:prstGeom>
          <a:solidFill>
            <a:srgbClr val="BE49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837724" y="3047524"/>
            <a:ext cx="375642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Digital Transformation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837724" y="3613428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Replace outdated manual processes with a simple, </a:t>
            </a:r>
            <a:r>
              <a:rPr lang="en-US" sz="1850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efficient digital system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235773" y="2490549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02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35773" y="2866906"/>
            <a:ext cx="4158734" cy="30480"/>
          </a:xfrm>
          <a:prstGeom prst="rect">
            <a:avLst/>
          </a:prstGeom>
          <a:solidFill>
            <a:srgbClr val="BE49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235773" y="3047524"/>
            <a:ext cx="4148495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Accurate Record-Keeping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235773" y="3613428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Maintain </a:t>
            </a:r>
            <a:r>
              <a:rPr lang="en-US" sz="1850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centralized and precise records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of clients, products, and ongoing projects.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9633823" y="2490549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9633823" y="2866906"/>
            <a:ext cx="4158853" cy="30480"/>
          </a:xfrm>
          <a:prstGeom prst="rect">
            <a:avLst/>
          </a:prstGeom>
          <a:solidFill>
            <a:srgbClr val="BE49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633823" y="304752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Automated Billing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9633823" y="3613428"/>
            <a:ext cx="41588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Generate </a:t>
            </a:r>
            <a:r>
              <a:rPr lang="en-US" sz="1850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professional, itemized bills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automatically, eliminating manual errors.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37724" y="5181243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837724" y="5557599"/>
            <a:ext cx="6357818" cy="30480"/>
          </a:xfrm>
          <a:prstGeom prst="rect">
            <a:avLst/>
          </a:prstGeom>
          <a:solidFill>
            <a:srgbClr val="BE49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837724" y="5738217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Enhanced Efficiency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837724" y="6304121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Significantly </a:t>
            </a:r>
            <a:r>
              <a:rPr lang="en-US" sz="1850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save time and reduce operational errors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 daily tasks.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7434858" y="5181243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1" name="Shape 19"/>
          <p:cNvSpPr/>
          <p:nvPr/>
        </p:nvSpPr>
        <p:spPr>
          <a:xfrm>
            <a:off x="7434858" y="5557599"/>
            <a:ext cx="6357818" cy="30480"/>
          </a:xfrm>
          <a:prstGeom prst="rect">
            <a:avLst/>
          </a:prstGeom>
          <a:solidFill>
            <a:srgbClr val="BE49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7434858" y="5738217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Secure Accessibility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7434858" y="6304121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 a </a:t>
            </a:r>
            <a:r>
              <a:rPr lang="en-US" sz="1850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secure and user-friendly platform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the entire admin team.</a:t>
            </a:r>
            <a:endParaRPr lang="en-US" sz="1850" dirty="0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2915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Core Functionalities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2011918"/>
            <a:ext cx="718066" cy="7180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029188"/>
            <a:ext cx="40826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Centralized Data Management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524726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 client, product, project, and billing data securely housed in one location.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5776" y="2011918"/>
            <a:ext cx="718066" cy="718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3029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Automated Billing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3524726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Effortlessly generate invoices with detailed line items and automatic totals.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3828" y="2011918"/>
            <a:ext cx="718066" cy="7180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3029188"/>
            <a:ext cx="40041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Real-time Inventory Tracking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3524726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Monitor product stock and usage in real-time to prevent shortages.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7724" y="4769525"/>
            <a:ext cx="718066" cy="7180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7724" y="5786795"/>
            <a:ext cx="41188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Comprehensive Project Monitoring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7724" y="6634282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Track project status from initial planning stages to successful completion.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55776" y="4769525"/>
            <a:ext cx="718066" cy="71806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55776" y="57867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Secure Access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55776" y="6282333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Ensures data integrity with login-only access for authorized personnel.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264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Under the Hood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837724" y="1274088"/>
            <a:ext cx="59876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Design &amp; Architecture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257639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Technology Stack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837724" y="3238024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Backend: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Core PHP for robust server-side logic.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087773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Frontend: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HTML, CSS, JavaScript for an intuitive user interface.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5320546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Database: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MySQL, leveraging PDO for enhanced security.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6170295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Server: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Compatible with XAMPP, WAMP, and LAMP environments.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71561" y="2576393"/>
            <a:ext cx="3442335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Design Decisions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4871561" y="3660338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Monolithic Architecture: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Simple, self-contained, and easy to deploy.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871561" y="4893112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PDO Implementation: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Critical for preventing SQL injection vulnerabilities.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71561" y="6125885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Organized File Structure: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Ensures maintainability and future scalability.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42714" y="655259"/>
            <a:ext cx="2071330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System Interactions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242714" y="908384"/>
            <a:ext cx="4142780" cy="517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How It Works</a:t>
            </a:r>
            <a:endParaRPr lang="en-US" sz="3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51" y="1192829"/>
            <a:ext cx="9050060" cy="61225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69713" y="4025339"/>
            <a:ext cx="1647936" cy="1063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Request-Response Flow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8932615" y="5756593"/>
            <a:ext cx="2451597" cy="70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Web Interface (Browser)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8932615" y="6572606"/>
            <a:ext cx="2451597" cy="602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Sends HTTP requests to server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3187239" y="5756593"/>
            <a:ext cx="2451598" cy="70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Apache Server (PHP)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3053889" y="6111008"/>
            <a:ext cx="2451598" cy="602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Processes logic and queries DB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3187239" y="2453813"/>
            <a:ext cx="2451598" cy="354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MySQL Database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3187239" y="2915411"/>
            <a:ext cx="2451598" cy="30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Stores and returns data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8948315" y="2453813"/>
            <a:ext cx="2451598" cy="354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User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8948315" y="2915411"/>
            <a:ext cx="2451598" cy="30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Initiates actions via UI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711398" y="7286684"/>
            <a:ext cx="2119789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Core Database Tables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11398" y="7637887"/>
            <a:ext cx="1339810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Admins, Clients, Products, Projects, Bills, Bill_Items – forming the backbone of data management.</a:t>
            </a:r>
            <a:endParaRPr lang="en-US" sz="13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29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973" y="3224570"/>
            <a:ext cx="248745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Viability</a:t>
            </a:r>
            <a:endParaRPr lang="en-US" sz="1950" dirty="0"/>
          </a:p>
        </p:txBody>
      </p:sp>
      <p:sp>
        <p:nvSpPr>
          <p:cNvPr id="4" name="Text 1"/>
          <p:cNvSpPr/>
          <p:nvPr/>
        </p:nvSpPr>
        <p:spPr>
          <a:xfrm>
            <a:off x="739973" y="3619976"/>
            <a:ext cx="4975027" cy="621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Feasibility Study</a:t>
            </a:r>
            <a:endParaRPr lang="en-US" sz="3900" dirty="0"/>
          </a:p>
        </p:txBody>
      </p:sp>
      <p:sp>
        <p:nvSpPr>
          <p:cNvPr id="5" name="Shape 2"/>
          <p:cNvSpPr/>
          <p:nvPr/>
        </p:nvSpPr>
        <p:spPr>
          <a:xfrm>
            <a:off x="739973" y="4558903"/>
            <a:ext cx="13150453" cy="3088958"/>
          </a:xfrm>
          <a:prstGeom prst="roundRect">
            <a:avLst>
              <a:gd name="adj" fmla="val 287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47593" y="4566523"/>
            <a:ext cx="6567607" cy="1536859"/>
          </a:xfrm>
          <a:prstGeom prst="roundRect">
            <a:avLst>
              <a:gd name="adj" fmla="val 5778"/>
            </a:avLst>
          </a:prstGeom>
          <a:solidFill>
            <a:srgbClr val="F0D4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958929" y="4777859"/>
            <a:ext cx="248745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Technically Feasible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58929" y="5215533"/>
            <a:ext cx="5827752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Built on widely supported, open-source technologies (PHP, MySQL) for reliable performance.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315200" y="4566523"/>
            <a:ext cx="6567607" cy="1536859"/>
          </a:xfrm>
          <a:prstGeom prst="rect">
            <a:avLst/>
          </a:prstGeom>
          <a:solidFill>
            <a:srgbClr val="F0D4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7315200" y="4566523"/>
            <a:ext cx="22860" cy="1536859"/>
          </a:xfrm>
          <a:prstGeom prst="roundRect">
            <a:avLst>
              <a:gd name="adj" fmla="val 388471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843718" y="4777859"/>
            <a:ext cx="248745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Economically Viable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843718" y="5215533"/>
            <a:ext cx="5827752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 development costs coupled with high long-term savings through automation.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051000" y="5070693"/>
            <a:ext cx="528518" cy="528518"/>
          </a:xfrm>
          <a:prstGeom prst="roundRect">
            <a:avLst>
              <a:gd name="adj" fmla="val 1680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3160" y="5202734"/>
            <a:ext cx="264200" cy="264200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47593" y="6103382"/>
            <a:ext cx="6567607" cy="1536859"/>
          </a:xfrm>
          <a:prstGeom prst="rect">
            <a:avLst/>
          </a:prstGeom>
          <a:solidFill>
            <a:srgbClr val="F0D4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747593" y="6103382"/>
            <a:ext cx="6567607" cy="22860"/>
          </a:xfrm>
          <a:prstGeom prst="roundRect">
            <a:avLst>
              <a:gd name="adj" fmla="val 388471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3"/>
          <p:cNvSpPr/>
          <p:nvPr/>
        </p:nvSpPr>
        <p:spPr>
          <a:xfrm>
            <a:off x="958929" y="6314718"/>
            <a:ext cx="278511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Operationally Practical</a:t>
            </a:r>
            <a:endParaRPr lang="en-US" sz="1950" dirty="0"/>
          </a:p>
        </p:txBody>
      </p:sp>
      <p:sp>
        <p:nvSpPr>
          <p:cNvPr id="18" name="Text 14"/>
          <p:cNvSpPr/>
          <p:nvPr/>
        </p:nvSpPr>
        <p:spPr>
          <a:xfrm>
            <a:off x="958929" y="6752392"/>
            <a:ext cx="5827752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Intuitive UI designed for ease of use by non-technical staff, minimizing training needs.</a:t>
            </a:r>
            <a:endParaRPr lang="en-US" sz="1650" dirty="0"/>
          </a:p>
        </p:txBody>
      </p:sp>
      <p:sp>
        <p:nvSpPr>
          <p:cNvPr id="19" name="Shape 15"/>
          <p:cNvSpPr/>
          <p:nvPr/>
        </p:nvSpPr>
        <p:spPr>
          <a:xfrm>
            <a:off x="7315200" y="6103382"/>
            <a:ext cx="6567607" cy="1536859"/>
          </a:xfrm>
          <a:prstGeom prst="rect">
            <a:avLst/>
          </a:prstGeom>
          <a:solidFill>
            <a:srgbClr val="F0D4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6"/>
          <p:cNvSpPr/>
          <p:nvPr/>
        </p:nvSpPr>
        <p:spPr>
          <a:xfrm>
            <a:off x="7315200" y="6103382"/>
            <a:ext cx="22860" cy="1536859"/>
          </a:xfrm>
          <a:prstGeom prst="roundRect">
            <a:avLst>
              <a:gd name="adj" fmla="val 388471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7"/>
          <p:cNvSpPr/>
          <p:nvPr/>
        </p:nvSpPr>
        <p:spPr>
          <a:xfrm>
            <a:off x="7315200" y="6103382"/>
            <a:ext cx="6567607" cy="22860"/>
          </a:xfrm>
          <a:prstGeom prst="roundRect">
            <a:avLst>
              <a:gd name="adj" fmla="val 388471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8"/>
          <p:cNvSpPr/>
          <p:nvPr/>
        </p:nvSpPr>
        <p:spPr>
          <a:xfrm>
            <a:off x="7843718" y="6314718"/>
            <a:ext cx="248745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Time-Feasible</a:t>
            </a:r>
            <a:endParaRPr lang="en-US" sz="1950" dirty="0"/>
          </a:p>
        </p:txBody>
      </p:sp>
      <p:sp>
        <p:nvSpPr>
          <p:cNvPr id="23" name="Text 19"/>
          <p:cNvSpPr/>
          <p:nvPr/>
        </p:nvSpPr>
        <p:spPr>
          <a:xfrm>
            <a:off x="7843718" y="6752392"/>
            <a:ext cx="5827752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Defined scope allows for efficient development and swift deployment, ensuring rapid ROI.</a:t>
            </a:r>
            <a:endParaRPr lang="en-US" sz="1650" dirty="0"/>
          </a:p>
        </p:txBody>
      </p:sp>
      <p:sp>
        <p:nvSpPr>
          <p:cNvPr id="24" name="Shape 20"/>
          <p:cNvSpPr/>
          <p:nvPr/>
        </p:nvSpPr>
        <p:spPr>
          <a:xfrm>
            <a:off x="7051000" y="6607552"/>
            <a:ext cx="528518" cy="528518"/>
          </a:xfrm>
          <a:prstGeom prst="roundRect">
            <a:avLst>
              <a:gd name="adj" fmla="val 1680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3160" y="6739592"/>
            <a:ext cx="264200" cy="26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9466" y="384572"/>
            <a:ext cx="6702981" cy="411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Advantages of the Technosky Admin Panel</a:t>
            </a:r>
            <a:endParaRPr lang="en-US" sz="2550" dirty="0"/>
          </a:p>
        </p:txBody>
      </p:sp>
      <p:sp>
        <p:nvSpPr>
          <p:cNvPr id="4" name="Text 1"/>
          <p:cNvSpPr/>
          <p:nvPr/>
        </p:nvSpPr>
        <p:spPr>
          <a:xfrm>
            <a:off x="489466" y="1399265"/>
            <a:ext cx="2155150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Operational Efficiency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0" y="1915311"/>
            <a:ext cx="665511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00100" lvl="1" indent="-342900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Significant time savings and reduction in manual labor.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89466" y="2531786"/>
            <a:ext cx="665511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Centralized data ensures easy access and improved decision-making.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89466" y="3260180"/>
            <a:ext cx="2664857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Accuracy &amp; Professionalism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459759" y="3890962"/>
            <a:ext cx="665511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Error-free billing and meticulously organized records</a:t>
            </a: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459759" y="4418497"/>
            <a:ext cx="665511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Clean, professional invoices enhance customer trust and brand image</a:t>
            </a: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100" dirty="0"/>
          </a:p>
        </p:txBody>
      </p:sp>
      <p:sp>
        <p:nvSpPr>
          <p:cNvPr id="11" name="Shape 7"/>
          <p:cNvSpPr/>
          <p:nvPr/>
        </p:nvSpPr>
        <p:spPr>
          <a:xfrm>
            <a:off x="578286" y="7615858"/>
            <a:ext cx="13651468" cy="594241"/>
          </a:xfrm>
          <a:prstGeom prst="roundRect">
            <a:avLst>
              <a:gd name="adj" fmla="val 9886"/>
            </a:avLst>
          </a:prstGeom>
          <a:solidFill>
            <a:srgbClr val="E8BEF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11" y="7911555"/>
            <a:ext cx="174784" cy="13977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75347" y="7827496"/>
            <a:ext cx="13057346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Security &amp; Scalability:</a:t>
            </a:r>
            <a:r>
              <a:rPr lang="en-US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 robust foundation with secure login and database handling, ready for future enhancements</a:t>
            </a:r>
            <a:r>
              <a:rPr lang="en-US" sz="11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1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A6802F-005D-B762-2DA4-C423C89BA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9" y="424493"/>
            <a:ext cx="6277851" cy="677322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174</TotalTime>
  <Words>640</Words>
  <Application>Microsoft Office PowerPoint</Application>
  <PresentationFormat>Custom</PresentationFormat>
  <Paragraphs>105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Source Sans 3</vt:lpstr>
      <vt:lpstr>Source Serif 4 Light</vt:lpstr>
      <vt:lpstr>Arial</vt:lpstr>
      <vt:lpstr>Gill Sans MT</vt:lpstr>
      <vt:lpstr>Source Serif 4 Semi Bold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Kunal Jadhav</cp:lastModifiedBy>
  <cp:revision>9</cp:revision>
  <dcterms:created xsi:type="dcterms:W3CDTF">2025-11-21T06:42:45Z</dcterms:created>
  <dcterms:modified xsi:type="dcterms:W3CDTF">2025-11-22T08:04:46Z</dcterms:modified>
</cp:coreProperties>
</file>